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64" r:id="rId3"/>
    <p:sldId id="265" r:id="rId4"/>
    <p:sldId id="266" r:id="rId5"/>
    <p:sldId id="268" r:id="rId6"/>
    <p:sldId id="267" r:id="rId7"/>
    <p:sldId id="269" r:id="rId8"/>
    <p:sldId id="271" r:id="rId9"/>
    <p:sldId id="262" r:id="rId10"/>
    <p:sldId id="273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24" autoAdjust="0"/>
  </p:normalViewPr>
  <p:slideViewPr>
    <p:cSldViewPr>
      <p:cViewPr varScale="1">
        <p:scale>
          <a:sx n="111" d="100"/>
          <a:sy n="111" d="100"/>
        </p:scale>
        <p:origin x="634" y="101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1109-1A73-4C5B-9E07-FF87207A55CC}" type="datetimeFigureOut">
              <a:rPr lang="en-US" smtClean="0"/>
              <a:pPr/>
              <a:t>22-Nov-21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F3B5-7BA5-4E0F-95BA-4B700C1CC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1109-1A73-4C5B-9E07-FF87207A55CC}" type="datetimeFigureOut">
              <a:rPr lang="en-US" smtClean="0"/>
              <a:pPr/>
              <a:t>22-Nov-21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F3B5-7BA5-4E0F-95BA-4B700C1CC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1109-1A73-4C5B-9E07-FF87207A55CC}" type="datetimeFigureOut">
              <a:rPr lang="en-US" smtClean="0"/>
              <a:pPr/>
              <a:t>22-Nov-21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F3B5-7BA5-4E0F-95BA-4B700C1CC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1109-1A73-4C5B-9E07-FF87207A55CC}" type="datetimeFigureOut">
              <a:rPr lang="en-US" smtClean="0"/>
              <a:pPr/>
              <a:t>22-Nov-21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F3B5-7BA5-4E0F-95BA-4B700C1CC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1109-1A73-4C5B-9E07-FF87207A55CC}" type="datetimeFigureOut">
              <a:rPr lang="en-US" smtClean="0"/>
              <a:pPr/>
              <a:t>22-Nov-21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F3B5-7BA5-4E0F-95BA-4B700C1CC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1109-1A73-4C5B-9E07-FF87207A55CC}" type="datetimeFigureOut">
              <a:rPr lang="en-US" smtClean="0"/>
              <a:pPr/>
              <a:t>22-Nov-21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F3B5-7BA5-4E0F-95BA-4B700C1CC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1109-1A73-4C5B-9E07-FF87207A55CC}" type="datetimeFigureOut">
              <a:rPr lang="en-US" smtClean="0"/>
              <a:pPr/>
              <a:t>22-Nov-21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F3B5-7BA5-4E0F-95BA-4B700C1CC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1109-1A73-4C5B-9E07-FF87207A55CC}" type="datetimeFigureOut">
              <a:rPr lang="en-US" smtClean="0"/>
              <a:pPr/>
              <a:t>22-Nov-21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F3B5-7BA5-4E0F-95BA-4B700C1CC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1109-1A73-4C5B-9E07-FF87207A55CC}" type="datetimeFigureOut">
              <a:rPr lang="en-US" smtClean="0"/>
              <a:pPr/>
              <a:t>22-Nov-21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F3B5-7BA5-4E0F-95BA-4B700C1CC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1109-1A73-4C5B-9E07-FF87207A55CC}" type="datetimeFigureOut">
              <a:rPr lang="en-US" smtClean="0"/>
              <a:pPr/>
              <a:t>22-Nov-21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F3B5-7BA5-4E0F-95BA-4B700C1CC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51109-1A73-4C5B-9E07-FF87207A55CC}" type="datetimeFigureOut">
              <a:rPr lang="en-US" smtClean="0"/>
              <a:pPr/>
              <a:t>22-Nov-21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5F3B5-7BA5-4E0F-95BA-4B700C1CC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51109-1A73-4C5B-9E07-FF87207A55CC}" type="datetimeFigureOut">
              <a:rPr lang="en-US" smtClean="0"/>
              <a:pPr/>
              <a:t>22-Nov-21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5F3B5-7BA5-4E0F-95BA-4B700C1CC0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hình nền powerpoint\background-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pic>
        <p:nvPicPr>
          <p:cNvPr id="9" name="Picture 7" descr="xsgs_160074679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2400300"/>
            <a:ext cx="762000" cy="2743200"/>
          </a:xfrm>
          <a:prstGeom prst="rect">
            <a:avLst/>
          </a:prstGeom>
          <a:noFill/>
        </p:spPr>
      </p:pic>
      <p:pic>
        <p:nvPicPr>
          <p:cNvPr id="10" name="Picture 8" descr="xsgs_160074679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2400300"/>
            <a:ext cx="838200" cy="2743200"/>
          </a:xfrm>
          <a:prstGeom prst="rect">
            <a:avLst/>
          </a:prstGeom>
          <a:noFill/>
        </p:spPr>
      </p:pic>
      <p:sp>
        <p:nvSpPr>
          <p:cNvPr id="11" name="Rounded Rectangle 10"/>
          <p:cNvSpPr/>
          <p:nvPr/>
        </p:nvSpPr>
        <p:spPr>
          <a:xfrm>
            <a:off x="0" y="-19050"/>
            <a:ext cx="9144000" cy="19812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16: LUYỆN TẬP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LIÊN KẾT HÓA HỌC </a:t>
            </a: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HÓA TRỊ - SỐ OXI HÓA</a:t>
            </a:r>
            <a:endParaRPr lang="en-US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 descr="cong-thuc-hoa-hoc-cua-ruou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2286000"/>
            <a:ext cx="2842186" cy="2514600"/>
          </a:xfrm>
          <a:prstGeom prst="rect">
            <a:avLst/>
          </a:prstGeom>
        </p:spPr>
      </p:pic>
      <p:pic>
        <p:nvPicPr>
          <p:cNvPr id="14" name="Picture 13" descr="71LvhE+ah-L._SX425_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2801" y="2171700"/>
            <a:ext cx="3606511" cy="2428875"/>
          </a:xfrm>
          <a:prstGeom prst="rect">
            <a:avLst/>
          </a:prstGeom>
        </p:spPr>
      </p:pic>
      <p:pic>
        <p:nvPicPr>
          <p:cNvPr id="15" name="Picture 14" descr="image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53200" y="2286000"/>
            <a:ext cx="2209800" cy="240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852772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xsgs_16007467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0" y="2400300"/>
            <a:ext cx="762000" cy="2743200"/>
          </a:xfrm>
          <a:prstGeom prst="rect">
            <a:avLst/>
          </a:prstGeom>
          <a:noFill/>
        </p:spPr>
      </p:pic>
      <p:pic>
        <p:nvPicPr>
          <p:cNvPr id="10" name="Picture 8" descr="xsgs_16007467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2400300"/>
            <a:ext cx="838200" cy="2743200"/>
          </a:xfrm>
          <a:prstGeom prst="rect">
            <a:avLst/>
          </a:prstGeom>
          <a:noFill/>
        </p:spPr>
      </p:pic>
      <p:sp>
        <p:nvSpPr>
          <p:cNvPr id="11" name="Rounded Rectangle 10"/>
          <p:cNvSpPr/>
          <p:nvPr/>
        </p:nvSpPr>
        <p:spPr>
          <a:xfrm>
            <a:off x="228600" y="0"/>
            <a:ext cx="8686800" cy="5143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16: LUYỆN TẬP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971550"/>
            <a:ext cx="41633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MỞ RỘNG BỔ SUNG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809750"/>
            <a:ext cx="8610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Làm các bài tập 1→9 trang 76 SGK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Làm các bài tập 3.45 →3.57 trang 26,27 SBT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Đọc trước bài 17: Phản ứng oxi hóa khử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5"/>
          <p:cNvSpPr>
            <a:spLocks noChangeArrowheads="1"/>
          </p:cNvSpPr>
          <p:nvPr/>
        </p:nvSpPr>
        <p:spPr bwMode="gray">
          <a:xfrm>
            <a:off x="500564" y="57150"/>
            <a:ext cx="8448147" cy="14287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 algn="ctr">
            <a:solidFill>
              <a:schemeClr val="bg1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 1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L</a:t>
            </a:r>
            <a:r>
              <a:rPr lang="pt-BR" sz="3200" dirty="0" smtClean="0"/>
              <a:t>iên kết ion có bản chất là: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8137" y="964395"/>
            <a:ext cx="542927" cy="3552825"/>
            <a:chOff x="304" y="768"/>
            <a:chExt cx="342" cy="298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 rot="5400000">
              <a:off x="-1026" y="2210"/>
              <a:ext cx="2976" cy="92"/>
              <a:chOff x="0" y="1896"/>
              <a:chExt cx="5760" cy="120"/>
            </a:xfrm>
          </p:grpSpPr>
          <p:sp>
            <p:nvSpPr>
              <p:cNvPr id="47" name="Rectangle 5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808080">
                      <a:gamma/>
                      <a:tint val="15294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6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5F5F5F">
                      <a:gamma/>
                      <a:tint val="30196"/>
                      <a:invGamma/>
                    </a:srgbClr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" name="Group 7"/>
            <p:cNvGrpSpPr>
              <a:grpSpLocks/>
            </p:cNvGrpSpPr>
            <p:nvPr/>
          </p:nvGrpSpPr>
          <p:grpSpPr bwMode="auto">
            <a:xfrm rot="5400000">
              <a:off x="373" y="3479"/>
              <a:ext cx="218" cy="328"/>
              <a:chOff x="1636" y="876"/>
              <a:chExt cx="2499" cy="3514"/>
            </a:xfrm>
          </p:grpSpPr>
          <p:sp>
            <p:nvSpPr>
              <p:cNvPr id="38" name="AutoShape 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AutoShape 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AutoShape 1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Oval 1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Oval 1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Oval 1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Oval 1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Oval 1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Oval 1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 rot="5400000">
              <a:off x="359" y="1650"/>
              <a:ext cx="218" cy="328"/>
              <a:chOff x="1636" y="876"/>
              <a:chExt cx="2499" cy="3514"/>
            </a:xfrm>
          </p:grpSpPr>
          <p:sp>
            <p:nvSpPr>
              <p:cNvPr id="29" name="AutoShape 1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AutoShape 1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AutoShape 2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Oval 2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Oval 2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Oval 2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Oval 2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Oval 2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Oval 2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 rot="5400000">
              <a:off x="373" y="2279"/>
              <a:ext cx="218" cy="328"/>
              <a:chOff x="1636" y="876"/>
              <a:chExt cx="2499" cy="3514"/>
            </a:xfrm>
          </p:grpSpPr>
          <p:sp>
            <p:nvSpPr>
              <p:cNvPr id="20" name="AutoShape 2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AutoShape 2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AutoShape 3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Oval 3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Oval 3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Oval 3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Oval 3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Oval 3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Oval 3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 rot="5400000">
              <a:off x="373" y="2903"/>
              <a:ext cx="218" cy="328"/>
              <a:chOff x="1636" y="876"/>
              <a:chExt cx="2499" cy="3514"/>
            </a:xfrm>
          </p:grpSpPr>
          <p:sp>
            <p:nvSpPr>
              <p:cNvPr id="11" name="AutoShape 3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AutoShape 3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AutoShape 4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Oval 4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Oval 4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Oval 4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Oval 4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Oval 4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Oval 4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9" name="Group 88"/>
          <p:cNvGrpSpPr>
            <a:grpSpLocks/>
          </p:cNvGrpSpPr>
          <p:nvPr/>
        </p:nvGrpSpPr>
        <p:grpSpPr bwMode="auto">
          <a:xfrm rot="5400000">
            <a:off x="340718" y="1714302"/>
            <a:ext cx="744141" cy="930275"/>
            <a:chOff x="1872" y="1824"/>
            <a:chExt cx="2014" cy="1821"/>
          </a:xfrm>
        </p:grpSpPr>
        <p:sp>
          <p:nvSpPr>
            <p:cNvPr id="50" name="AutoShape 89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1" name="AutoShape 90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2" name="AutoShape 91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3" name="Oval 92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4" name="Oval 93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5" name="Oval 94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6" name="Oval 95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7" name="Oval 96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8" name="Oval 97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54"/>
          <p:cNvGrpSpPr>
            <a:grpSpLocks/>
          </p:cNvGrpSpPr>
          <p:nvPr/>
        </p:nvGrpSpPr>
        <p:grpSpPr bwMode="auto">
          <a:xfrm rot="5400000">
            <a:off x="356593" y="2444155"/>
            <a:ext cx="744140" cy="930275"/>
            <a:chOff x="1872" y="1824"/>
            <a:chExt cx="2014" cy="1821"/>
          </a:xfrm>
        </p:grpSpPr>
        <p:sp>
          <p:nvSpPr>
            <p:cNvPr id="60" name="AutoShape 55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1" name="AutoShape 56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2" name="AutoShape 57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3" name="Oval 5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4" name="Oval 5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5" name="Oval 60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6" name="Oval 61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7" name="Oval 62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8" name="Oval 63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oup 71"/>
          <p:cNvGrpSpPr>
            <a:grpSpLocks/>
          </p:cNvGrpSpPr>
          <p:nvPr/>
        </p:nvGrpSpPr>
        <p:grpSpPr bwMode="auto">
          <a:xfrm rot="5400000">
            <a:off x="340718" y="3200202"/>
            <a:ext cx="744141" cy="930275"/>
            <a:chOff x="1872" y="1824"/>
            <a:chExt cx="2014" cy="1821"/>
          </a:xfrm>
        </p:grpSpPr>
        <p:sp>
          <p:nvSpPr>
            <p:cNvPr id="70" name="AutoShape 72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1" name="AutoShape 73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2" name="AutoShape 74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3" name="Oval 7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4" name="Oval 7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5" name="Oval 77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6" name="Oval 78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7" name="Oval 79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8" name="Oval 80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oup 112"/>
          <p:cNvGrpSpPr>
            <a:grpSpLocks/>
          </p:cNvGrpSpPr>
          <p:nvPr/>
        </p:nvGrpSpPr>
        <p:grpSpPr bwMode="auto">
          <a:xfrm rot="5400000">
            <a:off x="323256" y="3902671"/>
            <a:ext cx="744141" cy="930275"/>
            <a:chOff x="1872" y="1824"/>
            <a:chExt cx="2014" cy="1821"/>
          </a:xfrm>
        </p:grpSpPr>
        <p:sp>
          <p:nvSpPr>
            <p:cNvPr id="80" name="AutoShape 113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1" name="AutoShape 114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2" name="AutoShape 115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3" name="Oval 116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4" name="Oval 117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5" name="Oval 118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6" name="Oval 119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7" name="Oval 120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8" name="Oval 121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sp>
        <p:nvSpPr>
          <p:cNvPr id="96" name="Pentagon 95"/>
          <p:cNvSpPr/>
          <p:nvPr/>
        </p:nvSpPr>
        <p:spPr>
          <a:xfrm>
            <a:off x="1142976" y="1875229"/>
            <a:ext cx="7467624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GB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GB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2800" dirty="0" smtClean="0">
                <a:solidFill>
                  <a:schemeClr val="tx1"/>
                </a:solidFill>
              </a:rPr>
              <a:t>Sự dùng chung các electron.</a:t>
            </a:r>
            <a:endParaRPr lang="en-US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GB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Pentagon 96"/>
          <p:cNvSpPr/>
          <p:nvPr/>
        </p:nvSpPr>
        <p:spPr>
          <a:xfrm>
            <a:off x="1155502" y="2587750"/>
            <a:ext cx="7543824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2400" dirty="0" smtClean="0">
                <a:solidFill>
                  <a:schemeClr val="tx1"/>
                </a:solidFill>
              </a:rPr>
              <a:t>Lực hút tĩnh điện của các ion mang điện tích trái dấu.</a:t>
            </a:r>
          </a:p>
        </p:txBody>
      </p:sp>
      <p:sp>
        <p:nvSpPr>
          <p:cNvPr id="98" name="Pentagon 97"/>
          <p:cNvSpPr/>
          <p:nvPr/>
        </p:nvSpPr>
        <p:spPr>
          <a:xfrm>
            <a:off x="1143000" y="3371850"/>
            <a:ext cx="7696200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2200" dirty="0" smtClean="0">
                <a:solidFill>
                  <a:schemeClr val="tx1"/>
                </a:solidFill>
              </a:rPr>
              <a:t>Lực hút tĩnh điện giữa cation kim loại với các electron tự do.</a:t>
            </a:r>
            <a:r>
              <a:rPr lang="nl-NL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Pentagon 98"/>
          <p:cNvSpPr/>
          <p:nvPr/>
        </p:nvSpPr>
        <p:spPr>
          <a:xfrm>
            <a:off x="1143000" y="4114800"/>
            <a:ext cx="7772400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3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GB" sz="2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D. </a:t>
            </a:r>
            <a:r>
              <a:rPr lang="en-US" sz="2400" dirty="0" smtClean="0">
                <a:solidFill>
                  <a:schemeClr val="tx1"/>
                </a:solidFill>
              </a:rPr>
              <a:t>Lực hút giữa các phân tử.</a:t>
            </a:r>
            <a:r>
              <a:rPr lang="nl-NL" sz="2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3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Pentagon 100"/>
          <p:cNvSpPr/>
          <p:nvPr/>
        </p:nvSpPr>
        <p:spPr>
          <a:xfrm>
            <a:off x="1143000" y="2571750"/>
            <a:ext cx="7696200" cy="589364"/>
          </a:xfrm>
          <a:prstGeom prst="homePlate">
            <a:avLst>
              <a:gd name="adj" fmla="val 57821"/>
            </a:avLst>
          </a:prstGeom>
          <a:solidFill>
            <a:srgbClr val="92D05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2400" dirty="0" smtClean="0">
                <a:solidFill>
                  <a:schemeClr val="tx1"/>
                </a:solidFill>
              </a:rPr>
              <a:t>Lực hút tĩnh điện của các ion mang điện tích trái dấu.</a:t>
            </a:r>
          </a:p>
        </p:txBody>
      </p:sp>
      <p:pic>
        <p:nvPicPr>
          <p:cNvPr id="94" name="Picture 3" descr="LOVECA~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4806" y="3859396"/>
            <a:ext cx="1166794" cy="1284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39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5"/>
          <p:cNvSpPr>
            <a:spLocks noChangeArrowheads="1"/>
          </p:cNvSpPr>
          <p:nvPr/>
        </p:nvSpPr>
        <p:spPr bwMode="gray">
          <a:xfrm>
            <a:off x="762001" y="209550"/>
            <a:ext cx="8153400" cy="14287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 algn="ctr">
            <a:solidFill>
              <a:schemeClr val="bg1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 2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200" b="1" dirty="0" smtClean="0"/>
              <a:t> </a:t>
            </a:r>
            <a:r>
              <a:rPr lang="en-US" sz="3200" dirty="0" smtClean="0"/>
              <a:t>Liên kết tạo thành do sự góp chung</a:t>
            </a:r>
          </a:p>
          <a:p>
            <a:r>
              <a:rPr lang="en-US" sz="3200" dirty="0" smtClean="0"/>
              <a:t>electron là loại:</a:t>
            </a:r>
          </a:p>
          <a:p>
            <a:endParaRPr lang="en-US" sz="32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8137" y="964395"/>
            <a:ext cx="542927" cy="3552825"/>
            <a:chOff x="304" y="768"/>
            <a:chExt cx="342" cy="298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 rot="5400000">
              <a:off x="-1026" y="2210"/>
              <a:ext cx="2976" cy="92"/>
              <a:chOff x="0" y="1896"/>
              <a:chExt cx="5760" cy="120"/>
            </a:xfrm>
          </p:grpSpPr>
          <p:sp>
            <p:nvSpPr>
              <p:cNvPr id="47" name="Rectangle 5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808080">
                      <a:gamma/>
                      <a:tint val="15294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6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5F5F5F">
                      <a:gamma/>
                      <a:tint val="30196"/>
                      <a:invGamma/>
                    </a:srgbClr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" name="Group 7"/>
            <p:cNvGrpSpPr>
              <a:grpSpLocks/>
            </p:cNvGrpSpPr>
            <p:nvPr/>
          </p:nvGrpSpPr>
          <p:grpSpPr bwMode="auto">
            <a:xfrm rot="5400000">
              <a:off x="373" y="3479"/>
              <a:ext cx="218" cy="328"/>
              <a:chOff x="1636" y="876"/>
              <a:chExt cx="2499" cy="3514"/>
            </a:xfrm>
          </p:grpSpPr>
          <p:sp>
            <p:nvSpPr>
              <p:cNvPr id="38" name="AutoShape 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AutoShape 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AutoShape 1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Oval 1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Oval 1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Oval 1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Oval 1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Oval 1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Oval 1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 rot="5400000">
              <a:off x="359" y="1650"/>
              <a:ext cx="218" cy="328"/>
              <a:chOff x="1636" y="876"/>
              <a:chExt cx="2499" cy="3514"/>
            </a:xfrm>
          </p:grpSpPr>
          <p:sp>
            <p:nvSpPr>
              <p:cNvPr id="29" name="AutoShape 1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AutoShape 1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AutoShape 2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Oval 2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Oval 2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Oval 2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Oval 2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Oval 2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Oval 2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 rot="5400000">
              <a:off x="373" y="2279"/>
              <a:ext cx="218" cy="328"/>
              <a:chOff x="1636" y="876"/>
              <a:chExt cx="2499" cy="3514"/>
            </a:xfrm>
          </p:grpSpPr>
          <p:sp>
            <p:nvSpPr>
              <p:cNvPr id="20" name="AutoShape 2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AutoShape 2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AutoShape 3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Oval 3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Oval 3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Oval 3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Oval 3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Oval 3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Oval 3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 rot="5400000">
              <a:off x="373" y="2903"/>
              <a:ext cx="218" cy="328"/>
              <a:chOff x="1636" y="876"/>
              <a:chExt cx="2499" cy="3514"/>
            </a:xfrm>
          </p:grpSpPr>
          <p:sp>
            <p:nvSpPr>
              <p:cNvPr id="11" name="AutoShape 3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AutoShape 3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AutoShape 4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Oval 4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Oval 4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Oval 4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Oval 4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Oval 4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Oval 4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9" name="Group 88"/>
          <p:cNvGrpSpPr>
            <a:grpSpLocks/>
          </p:cNvGrpSpPr>
          <p:nvPr/>
        </p:nvGrpSpPr>
        <p:grpSpPr bwMode="auto">
          <a:xfrm rot="5400000">
            <a:off x="340718" y="1714302"/>
            <a:ext cx="744141" cy="930275"/>
            <a:chOff x="1872" y="1824"/>
            <a:chExt cx="2014" cy="1821"/>
          </a:xfrm>
        </p:grpSpPr>
        <p:sp>
          <p:nvSpPr>
            <p:cNvPr id="50" name="AutoShape 89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1" name="AutoShape 90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2" name="AutoShape 91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3" name="Oval 92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4" name="Oval 93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5" name="Oval 94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6" name="Oval 95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7" name="Oval 96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8" name="Oval 97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54"/>
          <p:cNvGrpSpPr>
            <a:grpSpLocks/>
          </p:cNvGrpSpPr>
          <p:nvPr/>
        </p:nvGrpSpPr>
        <p:grpSpPr bwMode="auto">
          <a:xfrm rot="5400000">
            <a:off x="356593" y="2444155"/>
            <a:ext cx="744140" cy="930275"/>
            <a:chOff x="1872" y="1824"/>
            <a:chExt cx="2014" cy="1821"/>
          </a:xfrm>
        </p:grpSpPr>
        <p:sp>
          <p:nvSpPr>
            <p:cNvPr id="60" name="AutoShape 55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1" name="AutoShape 56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2" name="AutoShape 57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3" name="Oval 5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4" name="Oval 5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5" name="Oval 60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6" name="Oval 61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7" name="Oval 62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8" name="Oval 63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oup 71"/>
          <p:cNvGrpSpPr>
            <a:grpSpLocks/>
          </p:cNvGrpSpPr>
          <p:nvPr/>
        </p:nvGrpSpPr>
        <p:grpSpPr bwMode="auto">
          <a:xfrm rot="5400000">
            <a:off x="340718" y="3200202"/>
            <a:ext cx="744141" cy="930275"/>
            <a:chOff x="1872" y="1824"/>
            <a:chExt cx="2014" cy="1821"/>
          </a:xfrm>
        </p:grpSpPr>
        <p:sp>
          <p:nvSpPr>
            <p:cNvPr id="70" name="AutoShape 72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1" name="AutoShape 73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2" name="AutoShape 74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3" name="Oval 7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4" name="Oval 7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5" name="Oval 77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6" name="Oval 78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7" name="Oval 79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8" name="Oval 80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oup 112"/>
          <p:cNvGrpSpPr>
            <a:grpSpLocks/>
          </p:cNvGrpSpPr>
          <p:nvPr/>
        </p:nvGrpSpPr>
        <p:grpSpPr bwMode="auto">
          <a:xfrm rot="5400000">
            <a:off x="323256" y="3902671"/>
            <a:ext cx="744141" cy="930275"/>
            <a:chOff x="1872" y="1824"/>
            <a:chExt cx="2014" cy="1821"/>
          </a:xfrm>
        </p:grpSpPr>
        <p:sp>
          <p:nvSpPr>
            <p:cNvPr id="80" name="AutoShape 113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1" name="AutoShape 114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2" name="AutoShape 115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3" name="Oval 116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4" name="Oval 117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5" name="Oval 118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6" name="Oval 119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7" name="Oval 120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8" name="Oval 121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sp>
        <p:nvSpPr>
          <p:cNvPr id="96" name="Pentagon 95"/>
          <p:cNvSpPr/>
          <p:nvPr/>
        </p:nvSpPr>
        <p:spPr>
          <a:xfrm>
            <a:off x="1142976" y="1875229"/>
            <a:ext cx="7467624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GB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GB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2800" dirty="0" smtClean="0">
                <a:solidFill>
                  <a:schemeClr val="tx1"/>
                </a:solidFill>
              </a:rPr>
              <a:t>Liên kết ion.</a:t>
            </a: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GB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GB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Pentagon 96"/>
          <p:cNvSpPr/>
          <p:nvPr/>
        </p:nvSpPr>
        <p:spPr>
          <a:xfrm>
            <a:off x="1155502" y="2587750"/>
            <a:ext cx="7543824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</a:t>
            </a:r>
            <a:r>
              <a:rPr lang="en-GB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Liên kết cộng hóa trị.</a:t>
            </a: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Pentagon 97"/>
          <p:cNvSpPr/>
          <p:nvPr/>
        </p:nvSpPr>
        <p:spPr>
          <a:xfrm>
            <a:off x="1143000" y="3371850"/>
            <a:ext cx="7696200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2800" dirty="0" smtClean="0">
                <a:solidFill>
                  <a:schemeClr val="tx1"/>
                </a:solidFill>
              </a:rPr>
              <a:t>Liên kết kim loại.</a:t>
            </a:r>
            <a:r>
              <a:rPr lang="nl-N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Pentagon 98"/>
          <p:cNvSpPr/>
          <p:nvPr/>
        </p:nvSpPr>
        <p:spPr>
          <a:xfrm>
            <a:off x="1143000" y="4114800"/>
            <a:ext cx="7772400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23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2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D. </a:t>
            </a:r>
            <a:r>
              <a:rPr lang="en-US" sz="2800" dirty="0" smtClean="0">
                <a:solidFill>
                  <a:schemeClr val="tx1"/>
                </a:solidFill>
              </a:rPr>
              <a:t>Liên kết hiđro.</a:t>
            </a:r>
            <a:r>
              <a:rPr lang="nl-NL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Pentagon 100"/>
          <p:cNvSpPr/>
          <p:nvPr/>
        </p:nvSpPr>
        <p:spPr>
          <a:xfrm>
            <a:off x="1143000" y="2571750"/>
            <a:ext cx="7696200" cy="589364"/>
          </a:xfrm>
          <a:prstGeom prst="homePlate">
            <a:avLst>
              <a:gd name="adj" fmla="val 57821"/>
            </a:avLst>
          </a:prstGeom>
          <a:solidFill>
            <a:srgbClr val="92D05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</a:t>
            </a:r>
            <a:r>
              <a:rPr lang="en-GB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Liên kết cộng hóa trị.</a:t>
            </a: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4" name="Picture 3" descr="LOVECA~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4806" y="3859396"/>
            <a:ext cx="1166794" cy="1284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39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5"/>
          <p:cNvSpPr>
            <a:spLocks noChangeArrowheads="1"/>
          </p:cNvSpPr>
          <p:nvPr/>
        </p:nvSpPr>
        <p:spPr bwMode="gray">
          <a:xfrm>
            <a:off x="609600" y="209550"/>
            <a:ext cx="8143347" cy="14287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 algn="ctr">
            <a:solidFill>
              <a:schemeClr val="bg1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 3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3200" dirty="0" smtClean="0"/>
              <a:t>Trong hợp chất Al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điện hóa trị của</a:t>
            </a:r>
          </a:p>
          <a:p>
            <a:r>
              <a:rPr lang="en-US" sz="3200" dirty="0" smtClean="0"/>
              <a:t> Al là</a:t>
            </a:r>
          </a:p>
          <a:p>
            <a:r>
              <a:rPr lang="en-US" sz="3200" b="1" dirty="0" smtClean="0"/>
              <a:t>	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8137" y="964395"/>
            <a:ext cx="542927" cy="3552825"/>
            <a:chOff x="304" y="768"/>
            <a:chExt cx="342" cy="298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 rot="5400000">
              <a:off x="-1026" y="2210"/>
              <a:ext cx="2976" cy="92"/>
              <a:chOff x="0" y="1896"/>
              <a:chExt cx="5760" cy="120"/>
            </a:xfrm>
          </p:grpSpPr>
          <p:sp>
            <p:nvSpPr>
              <p:cNvPr id="47" name="Rectangle 5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808080">
                      <a:gamma/>
                      <a:tint val="15294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6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5F5F5F">
                      <a:gamma/>
                      <a:tint val="30196"/>
                      <a:invGamma/>
                    </a:srgbClr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" name="Group 7"/>
            <p:cNvGrpSpPr>
              <a:grpSpLocks/>
            </p:cNvGrpSpPr>
            <p:nvPr/>
          </p:nvGrpSpPr>
          <p:grpSpPr bwMode="auto">
            <a:xfrm rot="5400000">
              <a:off x="373" y="3479"/>
              <a:ext cx="218" cy="328"/>
              <a:chOff x="1636" y="876"/>
              <a:chExt cx="2499" cy="3514"/>
            </a:xfrm>
          </p:grpSpPr>
          <p:sp>
            <p:nvSpPr>
              <p:cNvPr id="38" name="AutoShape 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AutoShape 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AutoShape 1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Oval 1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Oval 1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Oval 1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Oval 1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Oval 1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Oval 1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 rot="5400000">
              <a:off x="359" y="1650"/>
              <a:ext cx="218" cy="328"/>
              <a:chOff x="1636" y="876"/>
              <a:chExt cx="2499" cy="3514"/>
            </a:xfrm>
          </p:grpSpPr>
          <p:sp>
            <p:nvSpPr>
              <p:cNvPr id="29" name="AutoShape 1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AutoShape 1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AutoShape 2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Oval 2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Oval 2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Oval 2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Oval 2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Oval 2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Oval 2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 rot="5400000">
              <a:off x="373" y="2279"/>
              <a:ext cx="218" cy="328"/>
              <a:chOff x="1636" y="876"/>
              <a:chExt cx="2499" cy="3514"/>
            </a:xfrm>
          </p:grpSpPr>
          <p:sp>
            <p:nvSpPr>
              <p:cNvPr id="20" name="AutoShape 2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AutoShape 2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AutoShape 3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Oval 3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Oval 3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Oval 3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Oval 3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Oval 3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Oval 3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 rot="5400000">
              <a:off x="373" y="2903"/>
              <a:ext cx="218" cy="328"/>
              <a:chOff x="1636" y="876"/>
              <a:chExt cx="2499" cy="3514"/>
            </a:xfrm>
          </p:grpSpPr>
          <p:sp>
            <p:nvSpPr>
              <p:cNvPr id="11" name="AutoShape 3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AutoShape 3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AutoShape 4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Oval 4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Oval 4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Oval 4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Oval 4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Oval 4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Oval 4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9" name="Group 88"/>
          <p:cNvGrpSpPr>
            <a:grpSpLocks/>
          </p:cNvGrpSpPr>
          <p:nvPr/>
        </p:nvGrpSpPr>
        <p:grpSpPr bwMode="auto">
          <a:xfrm rot="5400000">
            <a:off x="340718" y="1714302"/>
            <a:ext cx="744141" cy="930275"/>
            <a:chOff x="1872" y="1824"/>
            <a:chExt cx="2014" cy="1821"/>
          </a:xfrm>
        </p:grpSpPr>
        <p:sp>
          <p:nvSpPr>
            <p:cNvPr id="50" name="AutoShape 89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1" name="AutoShape 90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2" name="AutoShape 91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3" name="Oval 92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4" name="Oval 93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5" name="Oval 94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6" name="Oval 95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7" name="Oval 96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8" name="Oval 97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54"/>
          <p:cNvGrpSpPr>
            <a:grpSpLocks/>
          </p:cNvGrpSpPr>
          <p:nvPr/>
        </p:nvGrpSpPr>
        <p:grpSpPr bwMode="auto">
          <a:xfrm rot="5400000">
            <a:off x="356593" y="2444155"/>
            <a:ext cx="744140" cy="930275"/>
            <a:chOff x="1872" y="1824"/>
            <a:chExt cx="2014" cy="1821"/>
          </a:xfrm>
        </p:grpSpPr>
        <p:sp>
          <p:nvSpPr>
            <p:cNvPr id="60" name="AutoShape 55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1" name="AutoShape 56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2" name="AutoShape 57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3" name="Oval 5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4" name="Oval 5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5" name="Oval 60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6" name="Oval 61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7" name="Oval 62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8" name="Oval 63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oup 71"/>
          <p:cNvGrpSpPr>
            <a:grpSpLocks/>
          </p:cNvGrpSpPr>
          <p:nvPr/>
        </p:nvGrpSpPr>
        <p:grpSpPr bwMode="auto">
          <a:xfrm rot="5400000">
            <a:off x="340718" y="3200202"/>
            <a:ext cx="744141" cy="930275"/>
            <a:chOff x="1872" y="1824"/>
            <a:chExt cx="2014" cy="1821"/>
          </a:xfrm>
        </p:grpSpPr>
        <p:sp>
          <p:nvSpPr>
            <p:cNvPr id="70" name="AutoShape 72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1" name="AutoShape 73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2" name="AutoShape 74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3" name="Oval 7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4" name="Oval 7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5" name="Oval 77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6" name="Oval 78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7" name="Oval 79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8" name="Oval 80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oup 112"/>
          <p:cNvGrpSpPr>
            <a:grpSpLocks/>
          </p:cNvGrpSpPr>
          <p:nvPr/>
        </p:nvGrpSpPr>
        <p:grpSpPr bwMode="auto">
          <a:xfrm rot="5400000">
            <a:off x="323256" y="3902671"/>
            <a:ext cx="744141" cy="930275"/>
            <a:chOff x="1872" y="1824"/>
            <a:chExt cx="2014" cy="1821"/>
          </a:xfrm>
        </p:grpSpPr>
        <p:sp>
          <p:nvSpPr>
            <p:cNvPr id="80" name="AutoShape 113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1" name="AutoShape 114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2" name="AutoShape 115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3" name="Oval 116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4" name="Oval 117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5" name="Oval 118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6" name="Oval 119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7" name="Oval 120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8" name="Oval 121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sp>
        <p:nvSpPr>
          <p:cNvPr id="96" name="Pentagon 95"/>
          <p:cNvSpPr/>
          <p:nvPr/>
        </p:nvSpPr>
        <p:spPr>
          <a:xfrm>
            <a:off x="1142976" y="1875229"/>
            <a:ext cx="7467624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2000" b="1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GB" sz="2000" b="1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GB" sz="2000" b="1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3+</a:t>
            </a:r>
            <a:endParaRPr lang="en-US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GB" sz="4000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Pentagon 96"/>
          <p:cNvSpPr/>
          <p:nvPr/>
        </p:nvSpPr>
        <p:spPr>
          <a:xfrm>
            <a:off x="1155502" y="2587750"/>
            <a:ext cx="7543824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+3</a:t>
            </a:r>
          </a:p>
        </p:txBody>
      </p:sp>
      <p:sp>
        <p:nvSpPr>
          <p:cNvPr id="98" name="Pentagon 97"/>
          <p:cNvSpPr/>
          <p:nvPr/>
        </p:nvSpPr>
        <p:spPr>
          <a:xfrm>
            <a:off x="1143000" y="3371850"/>
            <a:ext cx="7696200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23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GB" sz="2300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+2</a:t>
            </a:r>
            <a:endParaRPr lang="en-US" sz="23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Pentagon 98"/>
          <p:cNvSpPr/>
          <p:nvPr/>
        </p:nvSpPr>
        <p:spPr>
          <a:xfrm>
            <a:off x="1143000" y="4114800"/>
            <a:ext cx="7772400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3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D. </a:t>
            </a:r>
            <a:r>
              <a:rPr lang="nl-NL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-2</a:t>
            </a:r>
            <a:endParaRPr lang="en-US" sz="23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Pentagon 100"/>
          <p:cNvSpPr/>
          <p:nvPr/>
        </p:nvSpPr>
        <p:spPr>
          <a:xfrm>
            <a:off x="1143000" y="1885950"/>
            <a:ext cx="7696200" cy="589364"/>
          </a:xfrm>
          <a:prstGeom prst="homePlate">
            <a:avLst>
              <a:gd name="adj" fmla="val 57821"/>
            </a:avLst>
          </a:prstGeom>
          <a:solidFill>
            <a:srgbClr val="92D05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nl-NL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3+</a:t>
            </a:r>
            <a:endParaRPr lang="en-US" sz="23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4" name="Picture 3" descr="LOVECA~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4806" y="3859396"/>
            <a:ext cx="1166794" cy="1284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39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5"/>
          <p:cNvSpPr>
            <a:spLocks noChangeArrowheads="1"/>
          </p:cNvSpPr>
          <p:nvPr/>
        </p:nvSpPr>
        <p:spPr bwMode="gray">
          <a:xfrm>
            <a:off x="304800" y="-152400"/>
            <a:ext cx="8763000" cy="14287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 algn="ctr">
            <a:solidFill>
              <a:schemeClr val="bg1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r>
              <a:rPr lang="en-US" sz="3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 4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/>
              <a:t>Trong hợp chất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O, cộng hóa trị của O là</a:t>
            </a:r>
            <a:endParaRPr lang="en-US" sz="32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8137" y="964395"/>
            <a:ext cx="542927" cy="3552825"/>
            <a:chOff x="304" y="768"/>
            <a:chExt cx="342" cy="298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 rot="5400000">
              <a:off x="-1026" y="2210"/>
              <a:ext cx="2976" cy="92"/>
              <a:chOff x="0" y="1896"/>
              <a:chExt cx="5760" cy="120"/>
            </a:xfrm>
          </p:grpSpPr>
          <p:sp>
            <p:nvSpPr>
              <p:cNvPr id="47" name="Rectangle 5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808080">
                      <a:gamma/>
                      <a:tint val="15294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6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5F5F5F">
                      <a:gamma/>
                      <a:tint val="30196"/>
                      <a:invGamma/>
                    </a:srgbClr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" name="Group 7"/>
            <p:cNvGrpSpPr>
              <a:grpSpLocks/>
            </p:cNvGrpSpPr>
            <p:nvPr/>
          </p:nvGrpSpPr>
          <p:grpSpPr bwMode="auto">
            <a:xfrm rot="5400000">
              <a:off x="373" y="3479"/>
              <a:ext cx="218" cy="328"/>
              <a:chOff x="1636" y="876"/>
              <a:chExt cx="2499" cy="3514"/>
            </a:xfrm>
          </p:grpSpPr>
          <p:sp>
            <p:nvSpPr>
              <p:cNvPr id="38" name="AutoShape 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AutoShape 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AutoShape 1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Oval 1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Oval 1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Oval 1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Oval 1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Oval 1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Oval 1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 rot="5400000">
              <a:off x="359" y="1650"/>
              <a:ext cx="218" cy="328"/>
              <a:chOff x="1636" y="876"/>
              <a:chExt cx="2499" cy="3514"/>
            </a:xfrm>
          </p:grpSpPr>
          <p:sp>
            <p:nvSpPr>
              <p:cNvPr id="29" name="AutoShape 1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AutoShape 1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AutoShape 2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Oval 2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Oval 2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Oval 2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Oval 2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Oval 2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Oval 2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 rot="5400000">
              <a:off x="373" y="2279"/>
              <a:ext cx="218" cy="328"/>
              <a:chOff x="1636" y="876"/>
              <a:chExt cx="2499" cy="3514"/>
            </a:xfrm>
          </p:grpSpPr>
          <p:sp>
            <p:nvSpPr>
              <p:cNvPr id="20" name="AutoShape 2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AutoShape 2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AutoShape 3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Oval 3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Oval 3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Oval 3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Oval 3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Oval 3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Oval 3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 rot="5400000">
              <a:off x="373" y="2903"/>
              <a:ext cx="218" cy="328"/>
              <a:chOff x="1636" y="876"/>
              <a:chExt cx="2499" cy="3514"/>
            </a:xfrm>
          </p:grpSpPr>
          <p:sp>
            <p:nvSpPr>
              <p:cNvPr id="11" name="AutoShape 3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AutoShape 3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AutoShape 4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Oval 4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Oval 4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Oval 4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Oval 4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Oval 4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Oval 4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9" name="Group 88"/>
          <p:cNvGrpSpPr>
            <a:grpSpLocks/>
          </p:cNvGrpSpPr>
          <p:nvPr/>
        </p:nvGrpSpPr>
        <p:grpSpPr bwMode="auto">
          <a:xfrm rot="5400000">
            <a:off x="340718" y="1714302"/>
            <a:ext cx="744141" cy="930275"/>
            <a:chOff x="1872" y="1824"/>
            <a:chExt cx="2014" cy="1821"/>
          </a:xfrm>
        </p:grpSpPr>
        <p:sp>
          <p:nvSpPr>
            <p:cNvPr id="50" name="AutoShape 89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1" name="AutoShape 90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2" name="AutoShape 91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3" name="Oval 92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4" name="Oval 93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5" name="Oval 94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6" name="Oval 95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7" name="Oval 96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8" name="Oval 97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54"/>
          <p:cNvGrpSpPr>
            <a:grpSpLocks/>
          </p:cNvGrpSpPr>
          <p:nvPr/>
        </p:nvGrpSpPr>
        <p:grpSpPr bwMode="auto">
          <a:xfrm rot="5400000">
            <a:off x="356593" y="2444155"/>
            <a:ext cx="744140" cy="930275"/>
            <a:chOff x="1872" y="1824"/>
            <a:chExt cx="2014" cy="1821"/>
          </a:xfrm>
        </p:grpSpPr>
        <p:sp>
          <p:nvSpPr>
            <p:cNvPr id="60" name="AutoShape 55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1" name="AutoShape 56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2" name="AutoShape 57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3" name="Oval 5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4" name="Oval 5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5" name="Oval 60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6" name="Oval 61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7" name="Oval 62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8" name="Oval 63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oup 71"/>
          <p:cNvGrpSpPr>
            <a:grpSpLocks/>
          </p:cNvGrpSpPr>
          <p:nvPr/>
        </p:nvGrpSpPr>
        <p:grpSpPr bwMode="auto">
          <a:xfrm rot="5400000">
            <a:off x="340718" y="3200202"/>
            <a:ext cx="744141" cy="930275"/>
            <a:chOff x="1872" y="1824"/>
            <a:chExt cx="2014" cy="1821"/>
          </a:xfrm>
        </p:grpSpPr>
        <p:sp>
          <p:nvSpPr>
            <p:cNvPr id="70" name="AutoShape 72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1" name="AutoShape 73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2" name="AutoShape 74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3" name="Oval 7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4" name="Oval 7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5" name="Oval 77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6" name="Oval 78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7" name="Oval 79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8" name="Oval 80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oup 112"/>
          <p:cNvGrpSpPr>
            <a:grpSpLocks/>
          </p:cNvGrpSpPr>
          <p:nvPr/>
        </p:nvGrpSpPr>
        <p:grpSpPr bwMode="auto">
          <a:xfrm rot="5400000">
            <a:off x="323256" y="3902671"/>
            <a:ext cx="744141" cy="930275"/>
            <a:chOff x="1872" y="1824"/>
            <a:chExt cx="2014" cy="1821"/>
          </a:xfrm>
        </p:grpSpPr>
        <p:sp>
          <p:nvSpPr>
            <p:cNvPr id="80" name="AutoShape 113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1" name="AutoShape 114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2" name="AutoShape 115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3" name="Oval 116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4" name="Oval 117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5" name="Oval 118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6" name="Oval 119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7" name="Oval 120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8" name="Oval 121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sp>
        <p:nvSpPr>
          <p:cNvPr id="96" name="Pentagon 95"/>
          <p:cNvSpPr/>
          <p:nvPr/>
        </p:nvSpPr>
        <p:spPr>
          <a:xfrm>
            <a:off x="1142976" y="1875229"/>
            <a:ext cx="7467624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2000" b="1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GB" sz="2000" b="1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GB" sz="2000" b="1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nl-NL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nl-NL" sz="2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5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GB" sz="4000" dirty="0" smtClean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GB" sz="2800" dirty="0">
              <a:solidFill>
                <a:schemeClr val="bg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Pentagon 96"/>
          <p:cNvSpPr/>
          <p:nvPr/>
        </p:nvSpPr>
        <p:spPr>
          <a:xfrm>
            <a:off x="1155502" y="2587750"/>
            <a:ext cx="7543824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nl-NL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-1</a:t>
            </a:r>
            <a:r>
              <a:rPr lang="nl-NL" sz="2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GB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3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Pentagon 97"/>
          <p:cNvSpPr/>
          <p:nvPr/>
        </p:nvSpPr>
        <p:spPr>
          <a:xfrm>
            <a:off x="1143000" y="3371850"/>
            <a:ext cx="7696200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2300" b="1" dirty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GB" sz="23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+2</a:t>
            </a:r>
            <a:endParaRPr lang="en-US" sz="23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Pentagon 98"/>
          <p:cNvSpPr/>
          <p:nvPr/>
        </p:nvSpPr>
        <p:spPr>
          <a:xfrm>
            <a:off x="1143000" y="4114800"/>
            <a:ext cx="7772400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3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D. </a:t>
            </a:r>
            <a:r>
              <a:rPr lang="en-GB" sz="2300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000" dirty="0">
              <a:solidFill>
                <a:schemeClr val="accent4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Pentagon 100"/>
          <p:cNvSpPr/>
          <p:nvPr/>
        </p:nvSpPr>
        <p:spPr>
          <a:xfrm>
            <a:off x="1143000" y="4095750"/>
            <a:ext cx="7848600" cy="589364"/>
          </a:xfrm>
          <a:prstGeom prst="homePlate">
            <a:avLst>
              <a:gd name="adj" fmla="val 57821"/>
            </a:avLst>
          </a:prstGeom>
          <a:solidFill>
            <a:srgbClr val="92D05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D. </a:t>
            </a:r>
            <a:r>
              <a:rPr lang="nl-NL" sz="2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en-US" sz="23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4" name="Picture 3" descr="LOVECA~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4806" y="3859396"/>
            <a:ext cx="1166794" cy="1284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39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05"/>
          <p:cNvSpPr>
            <a:spLocks noChangeArrowheads="1"/>
          </p:cNvSpPr>
          <p:nvPr/>
        </p:nvSpPr>
        <p:spPr bwMode="gray">
          <a:xfrm>
            <a:off x="500564" y="228600"/>
            <a:ext cx="8448147" cy="14287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38100" algn="ctr">
            <a:solidFill>
              <a:schemeClr val="bg1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Câu 5</a:t>
            </a:r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/>
              <a:t>Số oxi hóa của nitơ trong NH</a:t>
            </a:r>
            <a:r>
              <a:rPr lang="en-US" sz="2800" baseline="-25000" dirty="0" smtClean="0"/>
              <a:t>4</a:t>
            </a:r>
            <a:r>
              <a:rPr lang="en-US" sz="2800" baseline="30000" dirty="0" smtClean="0"/>
              <a:t>+</a:t>
            </a:r>
            <a:r>
              <a:rPr lang="en-US" sz="2800" dirty="0" smtClean="0"/>
              <a:t>,NO</a:t>
            </a:r>
            <a:r>
              <a:rPr lang="en-US" sz="2800" baseline="-25000" dirty="0" smtClean="0"/>
              <a:t>2</a:t>
            </a:r>
            <a:r>
              <a:rPr lang="en-US" sz="2800" baseline="30000" dirty="0" smtClean="0"/>
              <a:t>-</a:t>
            </a:r>
            <a:r>
              <a:rPr lang="en-US" sz="2800" dirty="0" smtClean="0"/>
              <a:t>  và HNO</a:t>
            </a:r>
            <a:r>
              <a:rPr lang="en-US" sz="2800" baseline="-25000" dirty="0" smtClean="0"/>
              <a:t>3</a:t>
            </a:r>
            <a:endParaRPr lang="en-US" sz="2800" dirty="0" smtClean="0"/>
          </a:p>
          <a:p>
            <a:r>
              <a:rPr lang="en-US" sz="2800" dirty="0" smtClean="0"/>
              <a:t>lần lượt là</a:t>
            </a:r>
          </a:p>
          <a:p>
            <a:r>
              <a:rPr lang="en-US" sz="2800" dirty="0" smtClean="0"/>
              <a:t>   </a:t>
            </a:r>
            <a:endParaRPr lang="nl-NL" sz="2800" b="1" baseline="-250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538137" y="964395"/>
            <a:ext cx="542927" cy="3552825"/>
            <a:chOff x="304" y="768"/>
            <a:chExt cx="342" cy="2984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 rot="5400000">
              <a:off x="-1026" y="2210"/>
              <a:ext cx="2976" cy="92"/>
              <a:chOff x="0" y="1896"/>
              <a:chExt cx="5760" cy="120"/>
            </a:xfrm>
          </p:grpSpPr>
          <p:sp>
            <p:nvSpPr>
              <p:cNvPr id="47" name="Rectangle 5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808080">
                      <a:gamma/>
                      <a:tint val="15294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8" name="Rectangle 6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5F5F5F">
                      <a:gamma/>
                      <a:tint val="30196"/>
                      <a:invGamma/>
                    </a:srgbClr>
                  </a:gs>
                  <a:gs pos="100000">
                    <a:srgbClr val="5F5F5F"/>
                  </a:gs>
                </a:gsLst>
                <a:lin ang="540000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5" name="Group 7"/>
            <p:cNvGrpSpPr>
              <a:grpSpLocks/>
            </p:cNvGrpSpPr>
            <p:nvPr/>
          </p:nvGrpSpPr>
          <p:grpSpPr bwMode="auto">
            <a:xfrm rot="5400000">
              <a:off x="373" y="3479"/>
              <a:ext cx="218" cy="328"/>
              <a:chOff x="1636" y="876"/>
              <a:chExt cx="2499" cy="3514"/>
            </a:xfrm>
          </p:grpSpPr>
          <p:sp>
            <p:nvSpPr>
              <p:cNvPr id="38" name="AutoShape 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AutoShape 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0" name="AutoShape 1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1" name="Oval 1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2" name="Oval 1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3" name="Oval 1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4" name="Oval 1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5" name="Oval 1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46" name="Oval 1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17"/>
            <p:cNvGrpSpPr>
              <a:grpSpLocks/>
            </p:cNvGrpSpPr>
            <p:nvPr/>
          </p:nvGrpSpPr>
          <p:grpSpPr bwMode="auto">
            <a:xfrm rot="5400000">
              <a:off x="359" y="1650"/>
              <a:ext cx="218" cy="328"/>
              <a:chOff x="1636" y="876"/>
              <a:chExt cx="2499" cy="3514"/>
            </a:xfrm>
          </p:grpSpPr>
          <p:sp>
            <p:nvSpPr>
              <p:cNvPr id="29" name="AutoShape 1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0" name="AutoShape 1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1" name="AutoShape 2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2" name="Oval 2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3" name="Oval 2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4" name="Oval 2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5" name="Oval 2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6" name="Oval 2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37" name="Oval 2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27"/>
            <p:cNvGrpSpPr>
              <a:grpSpLocks/>
            </p:cNvGrpSpPr>
            <p:nvPr/>
          </p:nvGrpSpPr>
          <p:grpSpPr bwMode="auto">
            <a:xfrm rot="5400000">
              <a:off x="373" y="2279"/>
              <a:ext cx="218" cy="328"/>
              <a:chOff x="1636" y="876"/>
              <a:chExt cx="2499" cy="3514"/>
            </a:xfrm>
          </p:grpSpPr>
          <p:sp>
            <p:nvSpPr>
              <p:cNvPr id="20" name="AutoShape 2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AutoShape 2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AutoShape 3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Oval 3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4" name="Oval 3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Oval 3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6" name="Oval 3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7" name="Oval 3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28" name="Oval 3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8" name="Group 37"/>
            <p:cNvGrpSpPr>
              <a:grpSpLocks/>
            </p:cNvGrpSpPr>
            <p:nvPr/>
          </p:nvGrpSpPr>
          <p:grpSpPr bwMode="auto">
            <a:xfrm rot="5400000">
              <a:off x="373" y="2903"/>
              <a:ext cx="218" cy="328"/>
              <a:chOff x="1636" y="876"/>
              <a:chExt cx="2499" cy="3514"/>
            </a:xfrm>
          </p:grpSpPr>
          <p:sp>
            <p:nvSpPr>
              <p:cNvPr id="11" name="AutoShape 38"/>
              <p:cNvSpPr>
                <a:spLocks noChangeArrowheads="1"/>
              </p:cNvSpPr>
              <p:nvPr/>
            </p:nvSpPr>
            <p:spPr bwMode="gray">
              <a:xfrm rot="16200000" flipH="1">
                <a:off x="1820" y="2528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AutoShape 39"/>
              <p:cNvSpPr>
                <a:spLocks noChangeArrowheads="1"/>
              </p:cNvSpPr>
              <p:nvPr/>
            </p:nvSpPr>
            <p:spPr bwMode="gray">
              <a:xfrm rot="5400000" flipH="1">
                <a:off x="3628" y="2494"/>
                <a:ext cx="309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3" name="AutoShape 40"/>
              <p:cNvSpPr>
                <a:spLocks noChangeArrowheads="1"/>
              </p:cNvSpPr>
              <p:nvPr/>
            </p:nvSpPr>
            <p:spPr bwMode="gray">
              <a:xfrm rot="10800000" flipH="1">
                <a:off x="2725" y="3439"/>
                <a:ext cx="308" cy="206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chemeClr val="tx2">
                      <a:gamma/>
                      <a:tint val="39216"/>
                      <a:invGamma/>
                    </a:schemeClr>
                  </a:gs>
                </a:gsLst>
                <a:lin ang="0" scaled="1"/>
              </a:gradFill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4" name="Oval 41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46275"/>
                      <a:invGamma/>
                    </a:srgbClr>
                  </a:gs>
                </a:gsLst>
                <a:lin ang="5400000" scaled="1"/>
              </a:gradFill>
              <a:ln w="57150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5" name="Oval 42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63529"/>
                      <a:invGamma/>
                    </a:srgbClr>
                  </a:gs>
                  <a:gs pos="50000">
                    <a:srgbClr val="FFFFFF"/>
                  </a:gs>
                  <a:gs pos="100000">
                    <a:srgbClr val="FFFFFF">
                      <a:gamma/>
                      <a:shade val="63529"/>
                      <a:invGamma/>
                    </a:srgbClr>
                  </a:gs>
                </a:gsLst>
                <a:lin ang="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6" name="Oval 43"/>
              <p:cNvSpPr>
                <a:spLocks noChangeArrowheads="1"/>
              </p:cNvSpPr>
              <p:nvPr/>
            </p:nvSpPr>
            <p:spPr bwMode="gray">
              <a:xfrm>
                <a:off x="1637" y="880"/>
                <a:ext cx="2497" cy="3504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7" name="Oval 44"/>
              <p:cNvSpPr>
                <a:spLocks noChangeArrowheads="1"/>
              </p:cNvSpPr>
              <p:nvPr/>
            </p:nvSpPr>
            <p:spPr bwMode="gray">
              <a:xfrm>
                <a:off x="1636" y="884"/>
                <a:ext cx="2499" cy="3506"/>
              </a:xfrm>
              <a:prstGeom prst="ellipse">
                <a:avLst/>
              </a:prstGeom>
              <a:gradFill rotWithShape="1">
                <a:gsLst>
                  <a:gs pos="0">
                    <a:srgbClr val="FFCC00">
                      <a:gamma/>
                      <a:shade val="0"/>
                      <a:invGamma/>
                    </a:srgbClr>
                  </a:gs>
                  <a:gs pos="100000">
                    <a:srgbClr val="FFCC00"/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8" name="Oval 45"/>
              <p:cNvSpPr>
                <a:spLocks noChangeArrowheads="1"/>
              </p:cNvSpPr>
              <p:nvPr/>
            </p:nvSpPr>
            <p:spPr bwMode="gray">
              <a:xfrm>
                <a:off x="2343" y="878"/>
                <a:ext cx="1098" cy="3501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shade val="54118"/>
                      <a:invGamma/>
                    </a:schemeClr>
                  </a:gs>
                  <a:gs pos="50000">
                    <a:schemeClr val="hlink"/>
                  </a:gs>
                  <a:gs pos="100000">
                    <a:schemeClr val="hlink">
                      <a:gamma/>
                      <a:shade val="54118"/>
                      <a:invGamma/>
                    </a:scheme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  <p:sp>
            <p:nvSpPr>
              <p:cNvPr id="19" name="Oval 46"/>
              <p:cNvSpPr>
                <a:spLocks noChangeArrowheads="1"/>
              </p:cNvSpPr>
              <p:nvPr/>
            </p:nvSpPr>
            <p:spPr bwMode="gray">
              <a:xfrm>
                <a:off x="2343" y="876"/>
                <a:ext cx="1098" cy="350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FFCC00">
                      <a:gamma/>
                      <a:shade val="48627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GB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9" name="Group 88"/>
          <p:cNvGrpSpPr>
            <a:grpSpLocks/>
          </p:cNvGrpSpPr>
          <p:nvPr/>
        </p:nvGrpSpPr>
        <p:grpSpPr bwMode="auto">
          <a:xfrm rot="5400000">
            <a:off x="340718" y="1714302"/>
            <a:ext cx="744141" cy="930275"/>
            <a:chOff x="1872" y="1824"/>
            <a:chExt cx="2014" cy="1821"/>
          </a:xfrm>
        </p:grpSpPr>
        <p:sp>
          <p:nvSpPr>
            <p:cNvPr id="50" name="AutoShape 89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1" name="AutoShape 90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2" name="AutoShape 91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3" name="Oval 92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4" name="Oval 93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5" name="Oval 94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6" name="Oval 95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7" name="Oval 96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58" name="Oval 97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oup 54"/>
          <p:cNvGrpSpPr>
            <a:grpSpLocks/>
          </p:cNvGrpSpPr>
          <p:nvPr/>
        </p:nvGrpSpPr>
        <p:grpSpPr bwMode="auto">
          <a:xfrm rot="5400000">
            <a:off x="356593" y="2444155"/>
            <a:ext cx="744140" cy="930275"/>
            <a:chOff x="1872" y="1824"/>
            <a:chExt cx="2014" cy="1821"/>
          </a:xfrm>
        </p:grpSpPr>
        <p:sp>
          <p:nvSpPr>
            <p:cNvPr id="60" name="AutoShape 55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1" name="AutoShape 56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2" name="AutoShape 57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3" name="Oval 58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4" name="Oval 59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5" name="Oval 60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6" name="Oval 61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7" name="Oval 62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68" name="Oval 63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oup 71"/>
          <p:cNvGrpSpPr>
            <a:grpSpLocks/>
          </p:cNvGrpSpPr>
          <p:nvPr/>
        </p:nvGrpSpPr>
        <p:grpSpPr bwMode="auto">
          <a:xfrm rot="5400000">
            <a:off x="340718" y="3200202"/>
            <a:ext cx="744141" cy="930275"/>
            <a:chOff x="1872" y="1824"/>
            <a:chExt cx="2014" cy="1821"/>
          </a:xfrm>
        </p:grpSpPr>
        <p:sp>
          <p:nvSpPr>
            <p:cNvPr id="70" name="AutoShape 72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1" name="AutoShape 73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2" name="AutoShape 74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3" name="Oval 75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4" name="Oval 76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5" name="Oval 77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6" name="Oval 78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7" name="Oval 79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78" name="Oval 80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oup 112"/>
          <p:cNvGrpSpPr>
            <a:grpSpLocks/>
          </p:cNvGrpSpPr>
          <p:nvPr/>
        </p:nvGrpSpPr>
        <p:grpSpPr bwMode="auto">
          <a:xfrm rot="5400000">
            <a:off x="323256" y="3902671"/>
            <a:ext cx="744141" cy="930275"/>
            <a:chOff x="1872" y="1824"/>
            <a:chExt cx="2014" cy="1821"/>
          </a:xfrm>
        </p:grpSpPr>
        <p:sp>
          <p:nvSpPr>
            <p:cNvPr id="80" name="AutoShape 113"/>
            <p:cNvSpPr>
              <a:spLocks noChangeArrowheads="1"/>
            </p:cNvSpPr>
            <p:nvPr/>
          </p:nvSpPr>
          <p:spPr bwMode="gray">
            <a:xfrm rot="16200000" flipH="1">
              <a:off x="1820" y="2528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1" name="AutoShape 114"/>
            <p:cNvSpPr>
              <a:spLocks noChangeArrowheads="1"/>
            </p:cNvSpPr>
            <p:nvPr/>
          </p:nvSpPr>
          <p:spPr bwMode="gray">
            <a:xfrm rot="5400000" flipH="1">
              <a:off x="3628" y="2494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2" name="AutoShape 115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3" name="Oval 116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4" name="Oval 117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5" name="Oval 118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6" name="Oval 119"/>
            <p:cNvSpPr>
              <a:spLocks noChangeArrowheads="1"/>
            </p:cNvSpPr>
            <p:nvPr/>
          </p:nvSpPr>
          <p:spPr bwMode="gray">
            <a:xfrm>
              <a:off x="2533" y="2124"/>
              <a:ext cx="703" cy="1017"/>
            </a:xfrm>
            <a:prstGeom prst="ellipse">
              <a:avLst/>
            </a:prstGeom>
            <a:gradFill rotWithShape="1">
              <a:gsLst>
                <a:gs pos="0">
                  <a:srgbClr val="FFCC00">
                    <a:gamma/>
                    <a:shade val="0"/>
                    <a:invGamma/>
                  </a:srgbClr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7" name="Oval 120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88" name="Oval 121"/>
            <p:cNvSpPr>
              <a:spLocks noChangeArrowheads="1"/>
            </p:cNvSpPr>
            <p:nvPr/>
          </p:nvSpPr>
          <p:spPr bwMode="gray">
            <a:xfrm>
              <a:off x="2337" y="2124"/>
              <a:ext cx="1096" cy="1017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FFCC00">
                    <a:gamma/>
                    <a:shade val="48627"/>
                    <a:invGamma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sp>
        <p:nvSpPr>
          <p:cNvPr id="96" name="Pentagon 95"/>
          <p:cNvSpPr/>
          <p:nvPr/>
        </p:nvSpPr>
        <p:spPr>
          <a:xfrm>
            <a:off x="1142976" y="1875229"/>
            <a:ext cx="7467624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GB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GB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3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en-US" sz="2800" dirty="0" smtClean="0">
                <a:solidFill>
                  <a:schemeClr val="tx1"/>
                </a:solidFill>
              </a:rPr>
              <a:t>+5, -3, +3	</a:t>
            </a:r>
            <a:r>
              <a:rPr lang="nl-NL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   </a:t>
            </a: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GB" sz="4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GB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" name="Pentagon 96"/>
          <p:cNvSpPr/>
          <p:nvPr/>
        </p:nvSpPr>
        <p:spPr>
          <a:xfrm>
            <a:off x="1155502" y="2587750"/>
            <a:ext cx="7543824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en-US" sz="2800" dirty="0" smtClean="0">
                <a:solidFill>
                  <a:schemeClr val="tx1"/>
                </a:solidFill>
              </a:rPr>
              <a:t>+3, -3, +5</a:t>
            </a: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Pentagon 97"/>
          <p:cNvSpPr/>
          <p:nvPr/>
        </p:nvSpPr>
        <p:spPr>
          <a:xfrm>
            <a:off x="1143000" y="3371850"/>
            <a:ext cx="7696200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GB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2800" dirty="0" smtClean="0">
                <a:solidFill>
                  <a:schemeClr val="tx1"/>
                </a:solidFill>
              </a:rPr>
              <a:t>-3, +3, +5</a:t>
            </a:r>
            <a:endParaRPr lang="en-US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" name="Pentagon 98"/>
          <p:cNvSpPr/>
          <p:nvPr/>
        </p:nvSpPr>
        <p:spPr>
          <a:xfrm>
            <a:off x="1143000" y="4114800"/>
            <a:ext cx="7772400" cy="589364"/>
          </a:xfrm>
          <a:prstGeom prst="homePlate">
            <a:avLst>
              <a:gd name="adj" fmla="val 5782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 smtClean="0">
                <a:solidFill>
                  <a:schemeClr val="accent4">
                    <a:lumMod val="10000"/>
                  </a:schemeClr>
                </a:solidFill>
                <a:latin typeface="Arial" pitchFamily="34" charset="0"/>
                <a:cs typeface="Arial" pitchFamily="34" charset="0"/>
              </a:rPr>
              <a:t>D.</a:t>
            </a:r>
            <a:r>
              <a:rPr lang="nl-NL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nl-NL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+3, +5, -3</a:t>
            </a:r>
            <a:endParaRPr lang="en-US" sz="2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Pentagon 100"/>
          <p:cNvSpPr/>
          <p:nvPr/>
        </p:nvSpPr>
        <p:spPr>
          <a:xfrm>
            <a:off x="1143000" y="3353986"/>
            <a:ext cx="7772400" cy="589364"/>
          </a:xfrm>
          <a:prstGeom prst="homePlate">
            <a:avLst>
              <a:gd name="adj" fmla="val 57821"/>
            </a:avLst>
          </a:prstGeom>
          <a:solidFill>
            <a:srgbClr val="92D05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en-US" sz="2800" dirty="0" smtClean="0">
                <a:solidFill>
                  <a:schemeClr val="tx1"/>
                </a:solidFill>
              </a:rPr>
              <a:t>-3, +3, +5</a:t>
            </a:r>
            <a:endParaRPr lang="en-US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4" name="Picture 3" descr="LOVECA~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24806" y="3859396"/>
            <a:ext cx="1166794" cy="1284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239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hình nền powerpoint\background-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pic>
        <p:nvPicPr>
          <p:cNvPr id="9" name="Picture 7" descr="xsgs_160074679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2400300"/>
            <a:ext cx="762000" cy="2743200"/>
          </a:xfrm>
          <a:prstGeom prst="rect">
            <a:avLst/>
          </a:prstGeom>
          <a:noFill/>
        </p:spPr>
      </p:pic>
      <p:pic>
        <p:nvPicPr>
          <p:cNvPr id="10" name="Picture 8" descr="xsgs_160074679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2400300"/>
            <a:ext cx="838200" cy="2743200"/>
          </a:xfrm>
          <a:prstGeom prst="rect">
            <a:avLst/>
          </a:prstGeom>
          <a:noFill/>
        </p:spPr>
      </p:pic>
      <p:sp>
        <p:nvSpPr>
          <p:cNvPr id="11" name="Rounded Rectangle 10"/>
          <p:cNvSpPr/>
          <p:nvPr/>
        </p:nvSpPr>
        <p:spPr>
          <a:xfrm>
            <a:off x="228600" y="57150"/>
            <a:ext cx="8686800" cy="5143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CÁC KIẾN THỨC ĐÃ ĐỀ CẬP ĐẾN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895350"/>
            <a:ext cx="22765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LIÊN KẾT 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2038350"/>
            <a:ext cx="58727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XÁC ĐỊNH HÓA TRỊ CỦA NGUYÊN TỐ</a:t>
            </a:r>
          </a:p>
          <a:p>
            <a:r>
              <a:rPr lang="en-US" sz="2400" dirty="0" smtClean="0">
                <a:latin typeface="Palatino Linotype" pitchFamily="18" charset="0"/>
              </a:rPr>
              <a:t>TRONG HỢP CHẤT CỘNG HÓA TRỊ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14400" y="3867150"/>
            <a:ext cx="6406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XÁC ĐỊNH SỐ OXI HÓA CỦA NGUYÊN TỐ</a:t>
            </a:r>
            <a:endParaRPr lang="en-US" sz="2400" dirty="0">
              <a:latin typeface="Palatino Linotype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1428750"/>
            <a:ext cx="3998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LIÊN KẾT CỘNG HÓA TRỊ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14400" y="2952750"/>
            <a:ext cx="58727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Palatino Linotype" pitchFamily="18" charset="0"/>
              </a:rPr>
              <a:t>XÁC ĐỊNH HÓA TRỊ CỦA NGUYÊN TỐ</a:t>
            </a:r>
          </a:p>
          <a:p>
            <a:r>
              <a:rPr lang="en-US" sz="2400" dirty="0" smtClean="0">
                <a:latin typeface="Palatino Linotype" pitchFamily="18" charset="0"/>
              </a:rPr>
              <a:t>TRONG HỢP CHẤT ION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hình nền powerpoint\background-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pic>
        <p:nvPicPr>
          <p:cNvPr id="9" name="Picture 7" descr="xsgs_160074679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0" y="2400300"/>
            <a:ext cx="762000" cy="2743200"/>
          </a:xfrm>
          <a:prstGeom prst="rect">
            <a:avLst/>
          </a:prstGeom>
          <a:noFill/>
        </p:spPr>
      </p:pic>
      <p:pic>
        <p:nvPicPr>
          <p:cNvPr id="10" name="Picture 8" descr="xsgs_160074679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0" y="2400300"/>
            <a:ext cx="838200" cy="2743200"/>
          </a:xfrm>
          <a:prstGeom prst="rect">
            <a:avLst/>
          </a:prstGeom>
          <a:noFill/>
        </p:spPr>
      </p:pic>
      <p:sp>
        <p:nvSpPr>
          <p:cNvPr id="11" name="Rounded Rectangle 10"/>
          <p:cNvSpPr/>
          <p:nvPr/>
        </p:nvSpPr>
        <p:spPr>
          <a:xfrm>
            <a:off x="228600" y="0"/>
            <a:ext cx="8686800" cy="5143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16: LUYỆN TẬP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:\OneDrive\AAA GVG\phiếu học tập nhóm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25932" y="512550"/>
            <a:ext cx="6132268" cy="463095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xsgs_16007467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0" y="2400300"/>
            <a:ext cx="762000" cy="2743200"/>
          </a:xfrm>
          <a:prstGeom prst="rect">
            <a:avLst/>
          </a:prstGeom>
          <a:noFill/>
        </p:spPr>
      </p:pic>
      <p:pic>
        <p:nvPicPr>
          <p:cNvPr id="10" name="Picture 8" descr="xsgs_1600746794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0" y="2400300"/>
            <a:ext cx="838200" cy="2743200"/>
          </a:xfrm>
          <a:prstGeom prst="rect">
            <a:avLst/>
          </a:prstGeom>
          <a:noFill/>
        </p:spPr>
      </p:pic>
      <p:sp>
        <p:nvSpPr>
          <p:cNvPr id="11" name="Rounded Rectangle 10"/>
          <p:cNvSpPr/>
          <p:nvPr/>
        </p:nvSpPr>
        <p:spPr>
          <a:xfrm>
            <a:off x="228600" y="0"/>
            <a:ext cx="8686800" cy="5143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16: LUYỆN TẬP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248694" y="2838450"/>
            <a:ext cx="419020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6200" y="514350"/>
            <a:ext cx="42867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I. Kiến thức cần nắm vững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43400" y="514350"/>
            <a:ext cx="21466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II. Vận dụng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6200" y="127635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/>
              <a:t>So sánh liên kết ion và liên kết cộng hóa trị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76200" y="211455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dirty="0" smtClean="0"/>
              <a:t>Cách xác định hóa trị của nguyên tố trong hợp chất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6200" y="3028950"/>
            <a:ext cx="38658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3. Quy tắc xác định số oxi hóa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19600" y="1276350"/>
            <a:ext cx="426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/>
              <a:t>Xác định loại liên kết dựa vào hiệu độ âm điện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419600" y="2114550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/>
              <a:t>Xác định điện hóa trị, cộng hóa trị của các nguyên tố trong hợp chất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4419600" y="302895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3. Xác định số oxi hóa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4419600" y="363408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 smtClean="0"/>
              <a:t>4. Viết phương trình biểu diễn</a:t>
            </a:r>
          </a:p>
          <a:p>
            <a:r>
              <a:rPr lang="en-US" sz="2400" dirty="0" smtClean="0"/>
              <a:t>sự hình thành ion</a:t>
            </a:r>
            <a:endParaRPr lang="en-US" sz="2400" dirty="0"/>
          </a:p>
        </p:txBody>
      </p:sp>
      <p:pic>
        <p:nvPicPr>
          <p:cNvPr id="1026" name="Picture 2" descr="C:\Users\Admin\Desktop\đáp án phiếu học tập số 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52525" y="1123950"/>
            <a:ext cx="6619875" cy="4038600"/>
          </a:xfrm>
          <a:prstGeom prst="rect">
            <a:avLst/>
          </a:prstGeom>
          <a:noFill/>
        </p:spPr>
      </p:pic>
      <p:pic>
        <p:nvPicPr>
          <p:cNvPr id="1027" name="Picture 3" descr="C:\Users\Admin\Desktop\đáp án phiếu học tập số 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8120" y="1047750"/>
            <a:ext cx="8550606" cy="4095750"/>
          </a:xfrm>
          <a:prstGeom prst="rect">
            <a:avLst/>
          </a:prstGeom>
          <a:noFill/>
        </p:spPr>
      </p:pic>
      <p:pic>
        <p:nvPicPr>
          <p:cNvPr id="2" name="Picture 2" descr="C:\Users\Admin\Desktop\đáp án phiếu học tập số 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8200" y="1123950"/>
            <a:ext cx="7234238" cy="397668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xit" presetSubtype="16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" presetClass="exit" presetSubtype="1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5" presetClass="exit" presetSubtype="1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" presetClass="exit" presetSubtype="1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4" grpId="2"/>
      <p:bldP spid="14" grpId="3"/>
      <p:bldP spid="14" grpId="4"/>
      <p:bldP spid="14" grpId="5"/>
      <p:bldP spid="14" grpId="6"/>
      <p:bldP spid="15" grpId="1"/>
      <p:bldP spid="15" grpId="2"/>
      <p:bldP spid="15" grpId="3"/>
      <p:bldP spid="15" grpId="4"/>
      <p:bldP spid="15" grpId="5"/>
      <p:bldP spid="16" grpId="0"/>
      <p:bldP spid="16" grpId="1"/>
      <p:bldP spid="16" grpId="2"/>
      <p:bldP spid="17" grpId="0"/>
      <p:bldP spid="17" grpId="1"/>
      <p:bldP spid="17" grpId="2"/>
      <p:bldP spid="17" grpId="3"/>
      <p:bldP spid="17" grpId="4"/>
      <p:bldP spid="17" grpId="5"/>
      <p:bldP spid="17" grpId="6"/>
      <p:bldP spid="18" grpId="1"/>
      <p:bldP spid="18" grpId="2"/>
      <p:bldP spid="18" grpId="3"/>
      <p:bldP spid="18" grpId="4"/>
      <p:bldP spid="18" grpId="5"/>
      <p:bldP spid="19" grpId="0"/>
      <p:bldP spid="19" grpId="1"/>
      <p:bldP spid="19" grpId="2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1495</TotalTime>
  <Words>468</Words>
  <Application>Microsoft Office PowerPoint</Application>
  <PresentationFormat>On-screen Show (16:9)</PresentationFormat>
  <Paragraphs>90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Palatino Linotype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Dell</cp:lastModifiedBy>
  <cp:revision>61</cp:revision>
  <cp:lastPrinted>2021-11-14T05:55:23Z</cp:lastPrinted>
  <dcterms:created xsi:type="dcterms:W3CDTF">2020-11-29T13:42:14Z</dcterms:created>
  <dcterms:modified xsi:type="dcterms:W3CDTF">2021-11-22T05:43:19Z</dcterms:modified>
</cp:coreProperties>
</file>